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84" r:id="rId1"/>
  </p:sldMasterIdLst>
  <p:sldIdLst>
    <p:sldId id="256" r:id="rId2"/>
  </p:sldIdLst>
  <p:sldSz cx="32399288" cy="43200638"/>
  <p:notesSz cx="6858000" cy="9144000"/>
  <p:defaultTextStyle>
    <a:defPPr>
      <a:defRPr lang="es-MX"/>
    </a:defPPr>
    <a:lvl1pPr marL="0" algn="l" defTabSz="3628614" rtl="0" eaLnBrk="1" latinLnBrk="0" hangingPunct="1">
      <a:defRPr sz="7143" kern="1200">
        <a:solidFill>
          <a:schemeClr val="tx1"/>
        </a:solidFill>
        <a:latin typeface="+mn-lt"/>
        <a:ea typeface="+mn-ea"/>
        <a:cs typeface="+mn-cs"/>
      </a:defRPr>
    </a:lvl1pPr>
    <a:lvl2pPr marL="1814306" algn="l" defTabSz="3628614" rtl="0" eaLnBrk="1" latinLnBrk="0" hangingPunct="1">
      <a:defRPr sz="7143" kern="1200">
        <a:solidFill>
          <a:schemeClr val="tx1"/>
        </a:solidFill>
        <a:latin typeface="+mn-lt"/>
        <a:ea typeface="+mn-ea"/>
        <a:cs typeface="+mn-cs"/>
      </a:defRPr>
    </a:lvl2pPr>
    <a:lvl3pPr marL="3628614" algn="l" defTabSz="3628614" rtl="0" eaLnBrk="1" latinLnBrk="0" hangingPunct="1">
      <a:defRPr sz="7143" kern="1200">
        <a:solidFill>
          <a:schemeClr val="tx1"/>
        </a:solidFill>
        <a:latin typeface="+mn-lt"/>
        <a:ea typeface="+mn-ea"/>
        <a:cs typeface="+mn-cs"/>
      </a:defRPr>
    </a:lvl3pPr>
    <a:lvl4pPr marL="5442920" algn="l" defTabSz="3628614" rtl="0" eaLnBrk="1" latinLnBrk="0" hangingPunct="1">
      <a:defRPr sz="7143" kern="1200">
        <a:solidFill>
          <a:schemeClr val="tx1"/>
        </a:solidFill>
        <a:latin typeface="+mn-lt"/>
        <a:ea typeface="+mn-ea"/>
        <a:cs typeface="+mn-cs"/>
      </a:defRPr>
    </a:lvl4pPr>
    <a:lvl5pPr marL="7257228" algn="l" defTabSz="3628614" rtl="0" eaLnBrk="1" latinLnBrk="0" hangingPunct="1">
      <a:defRPr sz="7143" kern="1200">
        <a:solidFill>
          <a:schemeClr val="tx1"/>
        </a:solidFill>
        <a:latin typeface="+mn-lt"/>
        <a:ea typeface="+mn-ea"/>
        <a:cs typeface="+mn-cs"/>
      </a:defRPr>
    </a:lvl5pPr>
    <a:lvl6pPr marL="9071534" algn="l" defTabSz="3628614" rtl="0" eaLnBrk="1" latinLnBrk="0" hangingPunct="1">
      <a:defRPr sz="7143" kern="1200">
        <a:solidFill>
          <a:schemeClr val="tx1"/>
        </a:solidFill>
        <a:latin typeface="+mn-lt"/>
        <a:ea typeface="+mn-ea"/>
        <a:cs typeface="+mn-cs"/>
      </a:defRPr>
    </a:lvl6pPr>
    <a:lvl7pPr marL="10885840" algn="l" defTabSz="3628614" rtl="0" eaLnBrk="1" latinLnBrk="0" hangingPunct="1">
      <a:defRPr sz="7143" kern="1200">
        <a:solidFill>
          <a:schemeClr val="tx1"/>
        </a:solidFill>
        <a:latin typeface="+mn-lt"/>
        <a:ea typeface="+mn-ea"/>
        <a:cs typeface="+mn-cs"/>
      </a:defRPr>
    </a:lvl7pPr>
    <a:lvl8pPr marL="12700148" algn="l" defTabSz="3628614" rtl="0" eaLnBrk="1" latinLnBrk="0" hangingPunct="1">
      <a:defRPr sz="7143" kern="1200">
        <a:solidFill>
          <a:schemeClr val="tx1"/>
        </a:solidFill>
        <a:latin typeface="+mn-lt"/>
        <a:ea typeface="+mn-ea"/>
        <a:cs typeface="+mn-cs"/>
      </a:defRPr>
    </a:lvl8pPr>
    <a:lvl9pPr marL="14514454" algn="l" defTabSz="3628614" rtl="0" eaLnBrk="1" latinLnBrk="0" hangingPunct="1">
      <a:defRPr sz="714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157A"/>
    <a:srgbClr val="0D1163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21" autoAdjust="0"/>
    <p:restoredTop sz="94660"/>
  </p:normalViewPr>
  <p:slideViewPr>
    <p:cSldViewPr snapToGrid="0">
      <p:cViewPr>
        <p:scale>
          <a:sx n="25" d="100"/>
          <a:sy n="25" d="100"/>
        </p:scale>
        <p:origin x="858" y="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29947" y="7070108"/>
            <a:ext cx="27539395" cy="15040222"/>
          </a:xfrm>
        </p:spPr>
        <p:txBody>
          <a:bodyPr anchor="b"/>
          <a:lstStyle>
            <a:lvl1pPr algn="ctr">
              <a:defRPr sz="21259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49911" y="22690338"/>
            <a:ext cx="24299466" cy="10430151"/>
          </a:xfrm>
        </p:spPr>
        <p:txBody>
          <a:bodyPr/>
          <a:lstStyle>
            <a:lvl1pPr marL="0" indent="0" algn="ctr">
              <a:buNone/>
              <a:defRPr sz="8504"/>
            </a:lvl1pPr>
            <a:lvl2pPr marL="1619951" indent="0" algn="ctr">
              <a:buNone/>
              <a:defRPr sz="7086"/>
            </a:lvl2pPr>
            <a:lvl3pPr marL="3239902" indent="0" algn="ctr">
              <a:buNone/>
              <a:defRPr sz="6378"/>
            </a:lvl3pPr>
            <a:lvl4pPr marL="4859853" indent="0" algn="ctr">
              <a:buNone/>
              <a:defRPr sz="5669"/>
            </a:lvl4pPr>
            <a:lvl5pPr marL="6479804" indent="0" algn="ctr">
              <a:buNone/>
              <a:defRPr sz="5669"/>
            </a:lvl5pPr>
            <a:lvl6pPr marL="8099755" indent="0" algn="ctr">
              <a:buNone/>
              <a:defRPr sz="5669"/>
            </a:lvl6pPr>
            <a:lvl7pPr marL="9719706" indent="0" algn="ctr">
              <a:buNone/>
              <a:defRPr sz="5669"/>
            </a:lvl7pPr>
            <a:lvl8pPr marL="11339657" indent="0" algn="ctr">
              <a:buNone/>
              <a:defRPr sz="5669"/>
            </a:lvl8pPr>
            <a:lvl9pPr marL="12959608" indent="0" algn="ctr">
              <a:buNone/>
              <a:defRPr sz="5669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2C25-0F96-4DAE-888F-DAE1741DE642}" type="datetimeFigureOut">
              <a:rPr lang="es-MX" smtClean="0"/>
              <a:t>31/08/2020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CD9A-0EBB-453B-9564-79AB971718B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62859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2C25-0F96-4DAE-888F-DAE1741DE642}" type="datetimeFigureOut">
              <a:rPr lang="es-MX" smtClean="0"/>
              <a:t>31/08/2020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CD9A-0EBB-453B-9564-79AB971718B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27345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185742" y="2300034"/>
            <a:ext cx="6986096" cy="36610544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453" y="2300034"/>
            <a:ext cx="20553298" cy="36610544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2C25-0F96-4DAE-888F-DAE1741DE642}" type="datetimeFigureOut">
              <a:rPr lang="es-MX" smtClean="0"/>
              <a:t>31/08/2020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CD9A-0EBB-453B-9564-79AB971718B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59194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2C25-0F96-4DAE-888F-DAE1741DE642}" type="datetimeFigureOut">
              <a:rPr lang="es-MX" smtClean="0"/>
              <a:t>31/08/2020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CD9A-0EBB-453B-9564-79AB971718B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92379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0578" y="10770172"/>
            <a:ext cx="27944386" cy="17970262"/>
          </a:xfrm>
        </p:spPr>
        <p:txBody>
          <a:bodyPr anchor="b"/>
          <a:lstStyle>
            <a:lvl1pPr>
              <a:defRPr sz="21259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10578" y="28910440"/>
            <a:ext cx="27944386" cy="9450136"/>
          </a:xfrm>
        </p:spPr>
        <p:txBody>
          <a:bodyPr/>
          <a:lstStyle>
            <a:lvl1pPr marL="0" indent="0">
              <a:buNone/>
              <a:defRPr sz="8504">
                <a:solidFill>
                  <a:schemeClr val="tx1"/>
                </a:solidFill>
              </a:defRPr>
            </a:lvl1pPr>
            <a:lvl2pPr marL="1619951" indent="0">
              <a:buNone/>
              <a:defRPr sz="7086">
                <a:solidFill>
                  <a:schemeClr val="tx1">
                    <a:tint val="75000"/>
                  </a:schemeClr>
                </a:solidFill>
              </a:defRPr>
            </a:lvl2pPr>
            <a:lvl3pPr marL="3239902" indent="0">
              <a:buNone/>
              <a:defRPr sz="6378">
                <a:solidFill>
                  <a:schemeClr val="tx1">
                    <a:tint val="75000"/>
                  </a:schemeClr>
                </a:solidFill>
              </a:defRPr>
            </a:lvl3pPr>
            <a:lvl4pPr marL="4859853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4pPr>
            <a:lvl5pPr marL="6479804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5pPr>
            <a:lvl6pPr marL="8099755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6pPr>
            <a:lvl7pPr marL="9719706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7pPr>
            <a:lvl8pPr marL="11339657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8pPr>
            <a:lvl9pPr marL="12959608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2C25-0F96-4DAE-888F-DAE1741DE642}" type="datetimeFigureOut">
              <a:rPr lang="es-MX" smtClean="0"/>
              <a:t>31/08/2020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CD9A-0EBB-453B-9564-79AB971718B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9551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27451" y="11500170"/>
            <a:ext cx="13769697" cy="2741040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02140" y="11500170"/>
            <a:ext cx="13769697" cy="2741040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2C25-0F96-4DAE-888F-DAE1741DE642}" type="datetimeFigureOut">
              <a:rPr lang="es-MX" smtClean="0"/>
              <a:t>31/08/2020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CD9A-0EBB-453B-9564-79AB971718B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95914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300044"/>
            <a:ext cx="27944386" cy="835012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675" y="10590160"/>
            <a:ext cx="13706415" cy="5190073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19951" indent="0">
              <a:buNone/>
              <a:defRPr sz="7086" b="1"/>
            </a:lvl2pPr>
            <a:lvl3pPr marL="3239902" indent="0">
              <a:buNone/>
              <a:defRPr sz="6378" b="1"/>
            </a:lvl3pPr>
            <a:lvl4pPr marL="4859853" indent="0">
              <a:buNone/>
              <a:defRPr sz="5669" b="1"/>
            </a:lvl4pPr>
            <a:lvl5pPr marL="6479804" indent="0">
              <a:buNone/>
              <a:defRPr sz="5669" b="1"/>
            </a:lvl5pPr>
            <a:lvl6pPr marL="8099755" indent="0">
              <a:buNone/>
              <a:defRPr sz="5669" b="1"/>
            </a:lvl6pPr>
            <a:lvl7pPr marL="9719706" indent="0">
              <a:buNone/>
              <a:defRPr sz="5669" b="1"/>
            </a:lvl7pPr>
            <a:lvl8pPr marL="11339657" indent="0">
              <a:buNone/>
              <a:defRPr sz="5669" b="1"/>
            </a:lvl8pPr>
            <a:lvl9pPr marL="12959608" indent="0">
              <a:buNone/>
              <a:defRPr sz="5669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31675" y="15780233"/>
            <a:ext cx="13706415" cy="23210346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402142" y="10590160"/>
            <a:ext cx="13773917" cy="5190073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19951" indent="0">
              <a:buNone/>
              <a:defRPr sz="7086" b="1"/>
            </a:lvl2pPr>
            <a:lvl3pPr marL="3239902" indent="0">
              <a:buNone/>
              <a:defRPr sz="6378" b="1"/>
            </a:lvl3pPr>
            <a:lvl4pPr marL="4859853" indent="0">
              <a:buNone/>
              <a:defRPr sz="5669" b="1"/>
            </a:lvl4pPr>
            <a:lvl5pPr marL="6479804" indent="0">
              <a:buNone/>
              <a:defRPr sz="5669" b="1"/>
            </a:lvl5pPr>
            <a:lvl6pPr marL="8099755" indent="0">
              <a:buNone/>
              <a:defRPr sz="5669" b="1"/>
            </a:lvl6pPr>
            <a:lvl7pPr marL="9719706" indent="0">
              <a:buNone/>
              <a:defRPr sz="5669" b="1"/>
            </a:lvl7pPr>
            <a:lvl8pPr marL="11339657" indent="0">
              <a:buNone/>
              <a:defRPr sz="5669" b="1"/>
            </a:lvl8pPr>
            <a:lvl9pPr marL="12959608" indent="0">
              <a:buNone/>
              <a:defRPr sz="5669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402142" y="15780233"/>
            <a:ext cx="13773917" cy="23210346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2C25-0F96-4DAE-888F-DAE1741DE642}" type="datetimeFigureOut">
              <a:rPr lang="es-MX" smtClean="0"/>
              <a:t>31/08/2020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CD9A-0EBB-453B-9564-79AB971718B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94724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2C25-0F96-4DAE-888F-DAE1741DE642}" type="datetimeFigureOut">
              <a:rPr lang="es-MX" smtClean="0"/>
              <a:t>31/08/2020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CD9A-0EBB-453B-9564-79AB971718B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35927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2C25-0F96-4DAE-888F-DAE1741DE642}" type="datetimeFigureOut">
              <a:rPr lang="es-MX" smtClean="0"/>
              <a:t>31/08/2020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CD9A-0EBB-453B-9564-79AB971718B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535889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880042"/>
            <a:ext cx="10449614" cy="10080149"/>
          </a:xfrm>
        </p:spPr>
        <p:txBody>
          <a:bodyPr anchor="b"/>
          <a:lstStyle>
            <a:lvl1pPr>
              <a:defRPr sz="11338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73917" y="6220102"/>
            <a:ext cx="16402140" cy="30700453"/>
          </a:xfrm>
        </p:spPr>
        <p:txBody>
          <a:bodyPr/>
          <a:lstStyle>
            <a:lvl1pPr>
              <a:defRPr sz="11338"/>
            </a:lvl1pPr>
            <a:lvl2pPr>
              <a:defRPr sz="9921"/>
            </a:lvl2pPr>
            <a:lvl3pPr>
              <a:defRPr sz="8504"/>
            </a:lvl3pPr>
            <a:lvl4pPr>
              <a:defRPr sz="7086"/>
            </a:lvl4pPr>
            <a:lvl5pPr>
              <a:defRPr sz="7086"/>
            </a:lvl5pPr>
            <a:lvl6pPr>
              <a:defRPr sz="7086"/>
            </a:lvl6pPr>
            <a:lvl7pPr>
              <a:defRPr sz="7086"/>
            </a:lvl7pPr>
            <a:lvl8pPr>
              <a:defRPr sz="7086"/>
            </a:lvl8pPr>
            <a:lvl9pPr>
              <a:defRPr sz="7086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1" y="12960191"/>
            <a:ext cx="10449614" cy="24010358"/>
          </a:xfrm>
        </p:spPr>
        <p:txBody>
          <a:bodyPr/>
          <a:lstStyle>
            <a:lvl1pPr marL="0" indent="0">
              <a:buNone/>
              <a:defRPr sz="5669"/>
            </a:lvl1pPr>
            <a:lvl2pPr marL="1619951" indent="0">
              <a:buNone/>
              <a:defRPr sz="4960"/>
            </a:lvl2pPr>
            <a:lvl3pPr marL="3239902" indent="0">
              <a:buNone/>
              <a:defRPr sz="4252"/>
            </a:lvl3pPr>
            <a:lvl4pPr marL="4859853" indent="0">
              <a:buNone/>
              <a:defRPr sz="3543"/>
            </a:lvl4pPr>
            <a:lvl5pPr marL="6479804" indent="0">
              <a:buNone/>
              <a:defRPr sz="3543"/>
            </a:lvl5pPr>
            <a:lvl6pPr marL="8099755" indent="0">
              <a:buNone/>
              <a:defRPr sz="3543"/>
            </a:lvl6pPr>
            <a:lvl7pPr marL="9719706" indent="0">
              <a:buNone/>
              <a:defRPr sz="3543"/>
            </a:lvl7pPr>
            <a:lvl8pPr marL="11339657" indent="0">
              <a:buNone/>
              <a:defRPr sz="3543"/>
            </a:lvl8pPr>
            <a:lvl9pPr marL="12959608" indent="0">
              <a:buNone/>
              <a:defRPr sz="3543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2C25-0F96-4DAE-888F-DAE1741DE642}" type="datetimeFigureOut">
              <a:rPr lang="es-MX" smtClean="0"/>
              <a:t>31/08/2020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CD9A-0EBB-453B-9564-79AB971718B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59216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880042"/>
            <a:ext cx="10449614" cy="10080149"/>
          </a:xfrm>
        </p:spPr>
        <p:txBody>
          <a:bodyPr anchor="b"/>
          <a:lstStyle>
            <a:lvl1pPr>
              <a:defRPr sz="11338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73917" y="6220102"/>
            <a:ext cx="16402140" cy="30700453"/>
          </a:xfrm>
        </p:spPr>
        <p:txBody>
          <a:bodyPr anchor="t"/>
          <a:lstStyle>
            <a:lvl1pPr marL="0" indent="0">
              <a:buNone/>
              <a:defRPr sz="11338"/>
            </a:lvl1pPr>
            <a:lvl2pPr marL="1619951" indent="0">
              <a:buNone/>
              <a:defRPr sz="9921"/>
            </a:lvl2pPr>
            <a:lvl3pPr marL="3239902" indent="0">
              <a:buNone/>
              <a:defRPr sz="8504"/>
            </a:lvl3pPr>
            <a:lvl4pPr marL="4859853" indent="0">
              <a:buNone/>
              <a:defRPr sz="7086"/>
            </a:lvl4pPr>
            <a:lvl5pPr marL="6479804" indent="0">
              <a:buNone/>
              <a:defRPr sz="7086"/>
            </a:lvl5pPr>
            <a:lvl6pPr marL="8099755" indent="0">
              <a:buNone/>
              <a:defRPr sz="7086"/>
            </a:lvl6pPr>
            <a:lvl7pPr marL="9719706" indent="0">
              <a:buNone/>
              <a:defRPr sz="7086"/>
            </a:lvl7pPr>
            <a:lvl8pPr marL="11339657" indent="0">
              <a:buNone/>
              <a:defRPr sz="7086"/>
            </a:lvl8pPr>
            <a:lvl9pPr marL="12959608" indent="0">
              <a:buNone/>
              <a:defRPr sz="7086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1" y="12960191"/>
            <a:ext cx="10449614" cy="24010358"/>
          </a:xfrm>
        </p:spPr>
        <p:txBody>
          <a:bodyPr/>
          <a:lstStyle>
            <a:lvl1pPr marL="0" indent="0">
              <a:buNone/>
              <a:defRPr sz="5669"/>
            </a:lvl1pPr>
            <a:lvl2pPr marL="1619951" indent="0">
              <a:buNone/>
              <a:defRPr sz="4960"/>
            </a:lvl2pPr>
            <a:lvl3pPr marL="3239902" indent="0">
              <a:buNone/>
              <a:defRPr sz="4252"/>
            </a:lvl3pPr>
            <a:lvl4pPr marL="4859853" indent="0">
              <a:buNone/>
              <a:defRPr sz="3543"/>
            </a:lvl4pPr>
            <a:lvl5pPr marL="6479804" indent="0">
              <a:buNone/>
              <a:defRPr sz="3543"/>
            </a:lvl5pPr>
            <a:lvl6pPr marL="8099755" indent="0">
              <a:buNone/>
              <a:defRPr sz="3543"/>
            </a:lvl6pPr>
            <a:lvl7pPr marL="9719706" indent="0">
              <a:buNone/>
              <a:defRPr sz="3543"/>
            </a:lvl7pPr>
            <a:lvl8pPr marL="11339657" indent="0">
              <a:buNone/>
              <a:defRPr sz="3543"/>
            </a:lvl8pPr>
            <a:lvl9pPr marL="12959608" indent="0">
              <a:buNone/>
              <a:defRPr sz="3543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2C25-0F96-4DAE-888F-DAE1741DE642}" type="datetimeFigureOut">
              <a:rPr lang="es-MX" smtClean="0"/>
              <a:t>31/08/2020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CD9A-0EBB-453B-9564-79AB971718B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27174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27451" y="2300044"/>
            <a:ext cx="27944386" cy="8350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27451" y="11500170"/>
            <a:ext cx="27944386" cy="27410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27451" y="40040601"/>
            <a:ext cx="728984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142C25-0F96-4DAE-888F-DAE1741DE642}" type="datetimeFigureOut">
              <a:rPr lang="es-MX" smtClean="0"/>
              <a:t>31/08/2020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32264" y="40040601"/>
            <a:ext cx="1093476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81997" y="40040601"/>
            <a:ext cx="728984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E1CD9A-0EBB-453B-9564-79AB971718B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44255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3239902" rtl="0" eaLnBrk="1" latinLnBrk="0" hangingPunct="1">
        <a:lnSpc>
          <a:spcPct val="90000"/>
        </a:lnSpc>
        <a:spcBef>
          <a:spcPct val="0"/>
        </a:spcBef>
        <a:buNone/>
        <a:defRPr sz="155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09976" indent="-809976" algn="l" defTabSz="3239902" rtl="0" eaLnBrk="1" latinLnBrk="0" hangingPunct="1">
        <a:lnSpc>
          <a:spcPct val="90000"/>
        </a:lnSpc>
        <a:spcBef>
          <a:spcPts val="3543"/>
        </a:spcBef>
        <a:buFont typeface="Arial" panose="020B0604020202020204" pitchFamily="34" charset="0"/>
        <a:buChar char="•"/>
        <a:defRPr sz="9921" kern="1200">
          <a:solidFill>
            <a:schemeClr val="tx1"/>
          </a:solidFill>
          <a:latin typeface="+mn-lt"/>
          <a:ea typeface="+mn-ea"/>
          <a:cs typeface="+mn-cs"/>
        </a:defRPr>
      </a:lvl1pPr>
      <a:lvl2pPr marL="2429927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8504" kern="1200">
          <a:solidFill>
            <a:schemeClr val="tx1"/>
          </a:solidFill>
          <a:latin typeface="+mn-lt"/>
          <a:ea typeface="+mn-ea"/>
          <a:cs typeface="+mn-cs"/>
        </a:defRPr>
      </a:lvl2pPr>
      <a:lvl3pPr marL="4049878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7086" kern="1200">
          <a:solidFill>
            <a:schemeClr val="tx1"/>
          </a:solidFill>
          <a:latin typeface="+mn-lt"/>
          <a:ea typeface="+mn-ea"/>
          <a:cs typeface="+mn-cs"/>
        </a:defRPr>
      </a:lvl3pPr>
      <a:lvl4pPr marL="5669829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7289780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909731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10529682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2149633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3769584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1pPr>
      <a:lvl2pPr marL="1619951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2pPr>
      <a:lvl3pPr marL="3239902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3pPr>
      <a:lvl4pPr marL="4859853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6479804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099755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9719706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1339657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2959608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leidycruz@uncos.edu.mx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9EBAB489-4D14-406A-B949-AB60454A81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92282" y="39453387"/>
            <a:ext cx="14444762" cy="4319771"/>
          </a:xfrm>
          <a:prstGeom prst="rect">
            <a:avLst/>
          </a:prstGeom>
        </p:spPr>
      </p:pic>
      <p:sp>
        <p:nvSpPr>
          <p:cNvPr id="24" name="CuadroTexto 23"/>
          <p:cNvSpPr txBox="1"/>
          <p:nvPr/>
        </p:nvSpPr>
        <p:spPr>
          <a:xfrm>
            <a:off x="27717556" y="2310482"/>
            <a:ext cx="32245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 dirty="0"/>
              <a:t>LOGO INSTITUCIÓN PROVENIENTE</a:t>
            </a:r>
          </a:p>
        </p:txBody>
      </p:sp>
      <p:grpSp>
        <p:nvGrpSpPr>
          <p:cNvPr id="43" name="Grupo 42"/>
          <p:cNvGrpSpPr/>
          <p:nvPr/>
        </p:nvGrpSpPr>
        <p:grpSpPr>
          <a:xfrm>
            <a:off x="1645024" y="1071798"/>
            <a:ext cx="29009639" cy="38008212"/>
            <a:chOff x="1307375" y="1974013"/>
            <a:chExt cx="19341602" cy="27595179"/>
          </a:xfrm>
          <a:noFill/>
        </p:grpSpPr>
        <p:sp>
          <p:nvSpPr>
            <p:cNvPr id="14" name="Título 1"/>
            <p:cNvSpPr txBox="1">
              <a:spLocks/>
            </p:cNvSpPr>
            <p:nvPr/>
          </p:nvSpPr>
          <p:spPr>
            <a:xfrm>
              <a:off x="1307375" y="1974013"/>
              <a:ext cx="19201831" cy="1333266"/>
            </a:xfrm>
            <a:prstGeom prst="rect">
              <a:avLst/>
            </a:prstGeom>
            <a:grpFill/>
            <a:ln>
              <a:noFill/>
            </a:ln>
          </p:spPr>
          <p:txBody>
            <a:bodyPr>
              <a:normAutofit/>
            </a:bodyPr>
            <a:lstStyle>
              <a:lvl1pPr algn="l" defTabSz="3239902" rtl="0" eaLnBrk="1" latinLnBrk="0" hangingPunct="1">
                <a:lnSpc>
                  <a:spcPct val="85000"/>
                </a:lnSpc>
                <a:spcBef>
                  <a:spcPct val="0"/>
                </a:spcBef>
                <a:buNone/>
                <a:defRPr sz="17007" kern="1200" spc="-177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s-MX" sz="8000" dirty="0">
                  <a:solidFill>
                    <a:srgbClr val="3333FF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 </a:t>
              </a:r>
              <a:r>
                <a:rPr lang="es-MX" sz="8000" b="1" dirty="0">
                  <a:solidFill>
                    <a:srgbClr val="3333FF"/>
                  </a:solidFill>
                  <a:cs typeface="Times New Roman" panose="02020603050405020304" pitchFamily="18" charset="0"/>
                </a:rPr>
                <a:t>III Simposio </a:t>
              </a:r>
              <a:r>
                <a:rPr lang="es-MX" sz="8000" b="1" dirty="0">
                  <a:solidFill>
                    <a:srgbClr val="3333FF"/>
                  </a:solidFill>
                </a:rPr>
                <a:t>Internacional de Agroindustrias en Latinoamérica </a:t>
              </a:r>
            </a:p>
            <a:p>
              <a:pPr algn="ctr"/>
              <a:endParaRPr lang="es-MX" sz="8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Marcador de texto 2"/>
            <p:cNvSpPr txBox="1">
              <a:spLocks/>
            </p:cNvSpPr>
            <p:nvPr/>
          </p:nvSpPr>
          <p:spPr>
            <a:xfrm>
              <a:off x="11519946" y="6882826"/>
              <a:ext cx="9120869" cy="9148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lIns="91440" tIns="45720" rIns="91440" bIns="45720" rtlCol="0" anchor="b">
              <a:noAutofit/>
            </a:bodyPr>
            <a:lstStyle>
              <a:lvl1pPr marL="0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9921" b="0" kern="1200" cap="none">
                  <a:solidFill>
                    <a:schemeClr val="accent1">
                      <a:lumMod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1619951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7086" b="1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3239902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6378" b="1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4859853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5669" b="1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6479804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5669" b="1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8099755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5669" b="1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9719706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5669" b="1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11339657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5669" b="1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12959608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5669" b="1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MX" sz="40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RESULTADOS Y DISCUSIÓN</a:t>
              </a:r>
            </a:p>
          </p:txBody>
        </p:sp>
        <p:sp>
          <p:nvSpPr>
            <p:cNvPr id="18" name="Marcador de texto 2"/>
            <p:cNvSpPr txBox="1">
              <a:spLocks/>
            </p:cNvSpPr>
            <p:nvPr/>
          </p:nvSpPr>
          <p:spPr>
            <a:xfrm>
              <a:off x="11519941" y="25931975"/>
              <a:ext cx="9120869" cy="9148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lIns="91440" tIns="45720" rIns="91440" bIns="45720" rtlCol="0" anchor="b">
              <a:noAutofit/>
            </a:bodyPr>
            <a:lstStyle>
              <a:lvl1pPr marL="0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9921" b="0" kern="1200" cap="none">
                  <a:solidFill>
                    <a:schemeClr val="accent1">
                      <a:lumMod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1619951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7086" b="1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3239902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6378" b="1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4859853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5669" b="1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6479804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5669" b="1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8099755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5669" b="1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9719706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5669" b="1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11339657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5669" b="1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12959608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5669" b="1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MX" sz="40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LITERATURA CITADA</a:t>
              </a:r>
            </a:p>
          </p:txBody>
        </p:sp>
        <p:sp>
          <p:nvSpPr>
            <p:cNvPr id="19" name="Marcador de texto 4"/>
            <p:cNvSpPr txBox="1">
              <a:spLocks/>
            </p:cNvSpPr>
            <p:nvPr/>
          </p:nvSpPr>
          <p:spPr>
            <a:xfrm>
              <a:off x="1387592" y="15335447"/>
              <a:ext cx="9120870" cy="9148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lIns="91440" tIns="45720" rIns="91440" bIns="45720" rtlCol="0" anchor="b">
              <a:noAutofit/>
            </a:bodyPr>
            <a:lstStyle>
              <a:lvl1pPr marL="0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9921" b="0" kern="1200" cap="none">
                  <a:solidFill>
                    <a:schemeClr val="accent1">
                      <a:lumMod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1619951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7086" b="1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3239902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6378" b="1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4859853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5669" b="1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6479804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5669" b="1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8099755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5669" b="1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9719706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5669" b="1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11339657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5669" b="1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12959608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5669" b="1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MX" sz="40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MATERIALES Y MÉTODOS</a:t>
              </a:r>
            </a:p>
          </p:txBody>
        </p:sp>
        <p:sp>
          <p:nvSpPr>
            <p:cNvPr id="21" name="Rectángulo 20"/>
            <p:cNvSpPr/>
            <p:nvPr/>
          </p:nvSpPr>
          <p:spPr>
            <a:xfrm>
              <a:off x="2576716" y="5204299"/>
              <a:ext cx="16831752" cy="767198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algn="ctr">
                <a:spcAft>
                  <a:spcPts val="800"/>
                </a:spcAft>
              </a:pPr>
              <a:r>
                <a:rPr lang="es-MX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AUTORES: (EJEMPLO) </a:t>
              </a:r>
              <a:r>
                <a:rPr lang="es-MX" sz="2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Cruz-de la Cruz, L. L.*; Espinosa-Solares, T.; Aguilar-Méndez, M. A.; Guerra-Ramírez, D.; Hernández-Eugenio, G.</a:t>
              </a:r>
            </a:p>
            <a:p>
              <a:pPr algn="ctr">
                <a:spcAft>
                  <a:spcPts val="800"/>
                </a:spcAft>
              </a:pPr>
              <a:r>
                <a:rPr lang="es-MX" sz="2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* Universidad de la Costa, Ingeniería en Agroindustrias. Carretera al Libramiento Paraje de Las Pulgas, Pinotepa Nacional, Oaxaca, C. P. 71606, MÉXICO. </a:t>
              </a:r>
              <a:r>
                <a:rPr lang="es-MX" sz="2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hlinkClick r:id="rId3"/>
                </a:rPr>
                <a:t>leidycruz@uncos.edu.mx</a:t>
              </a:r>
              <a:r>
                <a:rPr lang="es-MX" sz="2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, Tel. 954 181 2666</a:t>
              </a:r>
              <a:r>
                <a:rPr lang="es-MX" sz="32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22" name="Marcador de texto 2"/>
            <p:cNvSpPr txBox="1">
              <a:spLocks/>
            </p:cNvSpPr>
            <p:nvPr/>
          </p:nvSpPr>
          <p:spPr>
            <a:xfrm>
              <a:off x="1387594" y="6882826"/>
              <a:ext cx="9120870" cy="9148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lIns="91440" tIns="45720" rIns="91440" bIns="45720" rtlCol="0" anchor="b">
              <a:noAutofit/>
            </a:bodyPr>
            <a:lstStyle>
              <a:lvl1pPr marL="0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9921" b="0" kern="1200" cap="none">
                  <a:solidFill>
                    <a:schemeClr val="accent1">
                      <a:lumMod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1619951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7086" b="1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3239902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6378" b="1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4859853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5669" b="1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6479804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5669" b="1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8099755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5669" b="1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9719706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5669" b="1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11339657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5669" b="1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12959608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5669" b="1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MX" sz="40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INTRODUCCIÓN</a:t>
              </a:r>
              <a:r>
                <a:rPr lang="es-MX" sz="4000" b="1" dirty="0">
                  <a:solidFill>
                    <a:schemeClr val="tx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sp>
          <p:nvSpPr>
            <p:cNvPr id="23" name="Marcador de texto 4"/>
            <p:cNvSpPr txBox="1">
              <a:spLocks/>
            </p:cNvSpPr>
            <p:nvPr/>
          </p:nvSpPr>
          <p:spPr>
            <a:xfrm>
              <a:off x="11510277" y="21813247"/>
              <a:ext cx="9120869" cy="9148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lIns="91440" tIns="45720" rIns="91440" bIns="45720" rtlCol="0" anchor="b">
              <a:noAutofit/>
            </a:bodyPr>
            <a:lstStyle>
              <a:lvl1pPr marL="0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9921" b="0" kern="1200" cap="none">
                  <a:solidFill>
                    <a:schemeClr val="accent1">
                      <a:lumMod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1619951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7086" b="1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3239902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6378" b="1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4859853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5669" b="1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6479804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5669" b="1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8099755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5669" b="1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9719706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5669" b="1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11339657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5669" b="1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12959608" indent="0" algn="l" defTabSz="1619951" rtl="0" eaLnBrk="1" latinLnBrk="0" hangingPunct="1">
                <a:spcBef>
                  <a:spcPct val="20000"/>
                </a:spcBef>
                <a:spcAft>
                  <a:spcPts val="2126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5669" b="1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MX" sz="40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CONCLUSIONES</a:t>
              </a:r>
              <a:endParaRPr lang="es-MX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CuadroTexto 28"/>
            <p:cNvSpPr txBox="1"/>
            <p:nvPr/>
          </p:nvSpPr>
          <p:spPr>
            <a:xfrm>
              <a:off x="1366142" y="8059297"/>
              <a:ext cx="9120870" cy="7057031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s-ES" sz="32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Esta sección incluye de forma APA.</a:t>
              </a:r>
            </a:p>
            <a:p>
              <a:pPr algn="just"/>
              <a:r>
                <a:rPr lang="es-E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Esta sección incluye de forma precisa y clara los antecedentes, objetivos y la justificación, que permita entender los argumentos científico, técnicos, sociales y económico de haber desarrollado una teoría, método o proceso.  Máximo 250 palabras. La información debe estar citada según el formato  APA.</a:t>
              </a:r>
            </a:p>
            <a:p>
              <a:pPr algn="just"/>
              <a:r>
                <a:rPr lang="es-ES" sz="32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Esta sección incluye de</a:t>
              </a:r>
            </a:p>
            <a:p>
              <a:pPr algn="just"/>
              <a:endParaRPr lang="es-E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es-E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es-E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es-E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es-E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es-E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es-E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es-E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es-E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es-E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es-E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es-E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r>
                <a:rPr lang="es-ES" sz="32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proceso.  </a:t>
              </a:r>
            </a:p>
          </p:txBody>
        </p:sp>
        <p:sp>
          <p:nvSpPr>
            <p:cNvPr id="32" name="CuadroTexto 31"/>
            <p:cNvSpPr txBox="1"/>
            <p:nvPr/>
          </p:nvSpPr>
          <p:spPr>
            <a:xfrm>
              <a:off x="1387592" y="16461646"/>
              <a:ext cx="9120870" cy="7841146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s-MX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 sugiere la  descripción precisa, clara y completa de la ubicación geográfica, los materiales y la metodología empleados en el estudio, así como, diseño experimental con las variables evaluadas.  La información debe estar citada según el formato APA.</a:t>
              </a:r>
              <a:endParaRPr lang="es-ES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es-ES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es-ES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es-ES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es-ES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es-ES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es-ES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es-ES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es-ES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es-ES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CuadroTexto 32"/>
            <p:cNvSpPr txBox="1"/>
            <p:nvPr/>
          </p:nvSpPr>
          <p:spPr>
            <a:xfrm>
              <a:off x="11521783" y="8066462"/>
              <a:ext cx="9120869" cy="292726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s-MX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Para esta sección se requiere la descripción textual enfocada a la información y aspectos relevantes de los resultados. Sumado a su  discusión  e interpretación de resultados y su comparación objetiva e imparcial con los de otros trabajos similares, así como, la relación entre los resultados y los objetivos (o hipótesis) planteados. La información debe estar citada según el formato APA. Como parte de los resultados se pueden incluir Cuadros, Figuras y Fotografías con sus respectivos títulos, descripciones y citas. Por ejemplo:</a:t>
              </a:r>
            </a:p>
            <a:p>
              <a:pPr algn="just"/>
              <a:endParaRPr lang="es-MX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CuadroTexto 33"/>
            <p:cNvSpPr txBox="1"/>
            <p:nvPr/>
          </p:nvSpPr>
          <p:spPr>
            <a:xfrm>
              <a:off x="11519941" y="22914163"/>
              <a:ext cx="9120869" cy="287508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s-MX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En esta sección  se anotarán, en forma breve y concisa, las aportaciones concretas al conocimiento, avaladas por los resultados del estudio y que sean congruentes con los objetivos del estudio. .</a:t>
              </a:r>
              <a:endParaRPr lang="es-ES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es-ES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es-ES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CuadroTexto 34"/>
            <p:cNvSpPr txBox="1"/>
            <p:nvPr/>
          </p:nvSpPr>
          <p:spPr>
            <a:xfrm>
              <a:off x="11528108" y="26955477"/>
              <a:ext cx="9120869" cy="261371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s-MX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El formato de citación es APA, por ejemplo:</a:t>
              </a:r>
            </a:p>
            <a:p>
              <a:pPr algn="just"/>
              <a:endParaRPr lang="es-MX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r>
                <a:rPr lang="es-MX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Dadali</a:t>
              </a:r>
              <a:r>
                <a:rPr lang="es-MX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G., </a:t>
              </a:r>
              <a:r>
                <a:rPr lang="es-MX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Demirhan</a:t>
              </a:r>
              <a:r>
                <a:rPr lang="es-MX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E., &amp; </a:t>
              </a:r>
              <a:r>
                <a:rPr lang="es-MX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Özbek</a:t>
              </a:r>
              <a:r>
                <a:rPr lang="es-MX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B. (2008). </a:t>
              </a:r>
              <a:r>
                <a:rPr lang="es-MX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Effect</a:t>
              </a:r>
              <a:r>
                <a:rPr lang="es-MX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of </a:t>
              </a:r>
              <a:r>
                <a:rPr lang="es-MX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drying</a:t>
              </a:r>
              <a:r>
                <a:rPr lang="es-MX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s-MX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conditions</a:t>
              </a:r>
              <a:r>
                <a:rPr lang="es-MX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s-MX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on</a:t>
              </a:r>
              <a:r>
                <a:rPr lang="es-MX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s-MX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rehydration</a:t>
              </a:r>
              <a:r>
                <a:rPr lang="es-MX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s-MX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kinetics</a:t>
              </a:r>
              <a:r>
                <a:rPr lang="es-MX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of </a:t>
              </a:r>
              <a:r>
                <a:rPr lang="es-MX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microwave</a:t>
              </a:r>
              <a:r>
                <a:rPr lang="es-MX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s-MX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dried</a:t>
              </a:r>
              <a:r>
                <a:rPr lang="es-MX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s-MX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spinach</a:t>
              </a:r>
              <a:r>
                <a:rPr lang="es-MX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r>
                <a:rPr lang="es-MX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Food</a:t>
              </a:r>
              <a:r>
                <a:rPr lang="es-MX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and </a:t>
              </a:r>
              <a:r>
                <a:rPr lang="es-MX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Bioproducts</a:t>
              </a:r>
              <a:r>
                <a:rPr lang="es-MX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s-MX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Processing</a:t>
              </a:r>
              <a:r>
                <a:rPr lang="es-MX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86(4):235-241.</a:t>
              </a:r>
            </a:p>
            <a:p>
              <a:pPr algn="just"/>
              <a:endParaRPr lang="es-ES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es-ES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es-ES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38" name="Tabla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6999212"/>
              </p:ext>
            </p:extLst>
          </p:nvPr>
        </p:nvGraphicFramePr>
        <p:xfrm>
          <a:off x="16962421" y="14429032"/>
          <a:ext cx="13679999" cy="5416978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2162282">
                  <a:extLst>
                    <a:ext uri="{9D8B030D-6E8A-4147-A177-3AD203B41FA5}">
                      <a16:colId xmlns:a16="http://schemas.microsoft.com/office/drawing/2014/main" val="2538591897"/>
                    </a:ext>
                  </a:extLst>
                </a:gridCol>
                <a:gridCol w="4037321">
                  <a:extLst>
                    <a:ext uri="{9D8B030D-6E8A-4147-A177-3AD203B41FA5}">
                      <a16:colId xmlns:a16="http://schemas.microsoft.com/office/drawing/2014/main" val="2354743904"/>
                    </a:ext>
                  </a:extLst>
                </a:gridCol>
                <a:gridCol w="4022958">
                  <a:extLst>
                    <a:ext uri="{9D8B030D-6E8A-4147-A177-3AD203B41FA5}">
                      <a16:colId xmlns:a16="http://schemas.microsoft.com/office/drawing/2014/main" val="3281551788"/>
                    </a:ext>
                  </a:extLst>
                </a:gridCol>
                <a:gridCol w="3457438">
                  <a:extLst>
                    <a:ext uri="{9D8B030D-6E8A-4147-A177-3AD203B41FA5}">
                      <a16:colId xmlns:a16="http://schemas.microsoft.com/office/drawing/2014/main" val="734159647"/>
                    </a:ext>
                  </a:extLst>
                </a:gridCol>
              </a:tblGrid>
              <a:tr h="1864447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s-ES_tradnl" sz="3200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Cultivar</a:t>
                      </a:r>
                      <a:endParaRPr lang="es-MX" sz="32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50800" marR="50800" marT="50800" marB="5080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s-ES_tradnl" sz="3200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Ácido ascórbico</a:t>
                      </a:r>
                      <a:endParaRPr lang="es-MX" sz="32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50800" marR="50800" marT="50800" marB="5080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s-ES_tradnl" sz="3200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Compuestos fenólicos totales</a:t>
                      </a:r>
                      <a:endParaRPr lang="es-MX" sz="32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50800" marR="50800" marT="50800" marB="5080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s-ES_tradnl" sz="3200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Flavonoides totales</a:t>
                      </a:r>
                      <a:endParaRPr lang="es-MX" sz="32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50800" marR="50800" marT="50800" marB="5080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6493549"/>
                  </a:ext>
                </a:extLst>
              </a:tr>
              <a:tr h="1184177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s-MX" sz="3200" dirty="0">
                          <a:effectLst/>
                        </a:rPr>
                        <a:t> </a:t>
                      </a:r>
                      <a:endParaRPr lang="es-MX" sz="3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00" marR="50800" marT="50800" marB="508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s-ES_tradnl" sz="3200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(mg 100 g</a:t>
                      </a:r>
                      <a:r>
                        <a:rPr lang="es-ES_tradnl" sz="3200" baseline="30000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-1 </a:t>
                      </a:r>
                      <a:r>
                        <a:rPr lang="es-ES_tradnl" sz="3200" dirty="0" err="1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m.s</a:t>
                      </a:r>
                      <a:r>
                        <a:rPr lang="es-ES_tradnl" sz="3200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.)</a:t>
                      </a:r>
                      <a:endParaRPr lang="es-MX" sz="32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50800" marR="50800" marT="50800" marB="508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s-ES_tradnl" sz="3200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(mg EAG g</a:t>
                      </a:r>
                      <a:r>
                        <a:rPr lang="es-ES_tradnl" sz="3200" baseline="30000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-1 </a:t>
                      </a:r>
                      <a:r>
                        <a:rPr lang="es-ES_tradnl" sz="3200" dirty="0" err="1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m.s</a:t>
                      </a:r>
                      <a:r>
                        <a:rPr lang="es-ES_tradnl" sz="3200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.)</a:t>
                      </a:r>
                      <a:endParaRPr lang="es-MX" sz="32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50800" marR="50800" marT="50800" marB="508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s-ES_tradnl" sz="3200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(mg EQ g</a:t>
                      </a:r>
                      <a:r>
                        <a:rPr lang="es-ES_tradnl" sz="3200" baseline="30000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-1</a:t>
                      </a:r>
                      <a:r>
                        <a:rPr lang="es-ES_tradnl" sz="3200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 </a:t>
                      </a:r>
                      <a:r>
                        <a:rPr lang="es-ES_tradnl" sz="3200" dirty="0" err="1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m.s</a:t>
                      </a:r>
                      <a:r>
                        <a:rPr lang="es-ES_tradnl" sz="3200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.)</a:t>
                      </a:r>
                      <a:endParaRPr lang="es-MX" sz="32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50800" marR="50800" marT="50800" marB="508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079904930"/>
                  </a:ext>
                </a:extLst>
              </a:tr>
              <a:tr h="1184177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s-ES_tradnl" sz="3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TA</a:t>
                      </a:r>
                      <a:endParaRPr lang="es-MX" sz="32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s-ES_tradnl" sz="3200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45.1 ± 0.42 b</a:t>
                      </a:r>
                      <a:endParaRPr lang="es-MX" sz="32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s-ES_tradnl" sz="3200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7.1 ± 0.46 a</a:t>
                      </a:r>
                      <a:endParaRPr lang="es-MX" sz="32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s-ES_tradnl" sz="3200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2.7 ± 0.06 c</a:t>
                      </a:r>
                      <a:endParaRPr lang="es-MX" sz="32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50800" marR="50800" marT="50800" marB="50800" anchor="ctr"/>
                </a:tc>
                <a:extLst>
                  <a:ext uri="{0D108BD9-81ED-4DB2-BD59-A6C34878D82A}">
                    <a16:rowId xmlns:a16="http://schemas.microsoft.com/office/drawing/2014/main" val="3317358190"/>
                  </a:ext>
                </a:extLst>
              </a:tr>
              <a:tr h="1184177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s-ES_tradnl" sz="3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TMA</a:t>
                      </a:r>
                      <a:endParaRPr lang="es-MX" sz="32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50800" marR="50800" marT="50800" marB="5080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s-ES_tradnl" sz="3200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40.5 ± 1.51 c</a:t>
                      </a:r>
                      <a:endParaRPr lang="es-MX" sz="32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50800" marR="50800" marT="50800" marB="5080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s-ES_tradnl" sz="3200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6 ± 0.21 b</a:t>
                      </a:r>
                      <a:endParaRPr lang="es-MX" sz="32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50800" marR="50800" marT="50800" marB="5080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s-ES_tradnl" sz="3200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1.3 ± 0.04 a</a:t>
                      </a:r>
                      <a:endParaRPr lang="es-MX" sz="32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50800" marR="50800" marT="50800" marB="5080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1106862"/>
                  </a:ext>
                </a:extLst>
              </a:tr>
            </a:tbl>
          </a:graphicData>
        </a:graphic>
      </p:graphicFrame>
      <p:sp>
        <p:nvSpPr>
          <p:cNvPr id="39" name="Rectangle 2"/>
          <p:cNvSpPr>
            <a:spLocks noChangeArrowheads="1"/>
          </p:cNvSpPr>
          <p:nvPr/>
        </p:nvSpPr>
        <p:spPr bwMode="auto">
          <a:xfrm>
            <a:off x="16962421" y="13435601"/>
            <a:ext cx="13680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2509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12509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12509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509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12509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tabLst>
                <a:tab pos="12509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tabLst>
                <a:tab pos="12509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tabLst>
                <a:tab pos="12509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509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defTabSz="914400"/>
            <a:r>
              <a:rPr lang="es-MX" altLang="es-MX" sz="32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Cuadro 1.</a:t>
            </a:r>
            <a:r>
              <a:rPr lang="es-MX" altLang="es-MX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Contenido de </a:t>
            </a:r>
            <a:r>
              <a:rPr lang="es-MX" altLang="es-MX" sz="3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nutracéuticos</a:t>
            </a:r>
            <a:r>
              <a:rPr lang="es-MX" altLang="es-MX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y actividad antioxidante de cuatro cultivares de nopal</a:t>
            </a:r>
            <a:r>
              <a:rPr lang="es-MX" altLang="es-MX" sz="3200" i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s-MX" altLang="es-MX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Rectángulo 39"/>
          <p:cNvSpPr/>
          <p:nvPr/>
        </p:nvSpPr>
        <p:spPr>
          <a:xfrm>
            <a:off x="16923855" y="19902853"/>
            <a:ext cx="13718565" cy="12003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1250950" algn="l"/>
              </a:tabLst>
            </a:pPr>
            <a:r>
              <a:rPr lang="es-ES" altLang="es-MX" sz="2400" dirty="0">
                <a:latin typeface="Times New Roman" panose="02020603050405020304" pitchFamily="18" charset="0"/>
                <a:ea typeface="Arial Unicode MS" charset="-128"/>
                <a:cs typeface="Times New Roman" panose="02020603050405020304" pitchFamily="18" charset="0"/>
              </a:rPr>
              <a:t>Los valores representan la media </a:t>
            </a:r>
            <a:r>
              <a:rPr lang="es-ES_tradnl" altLang="es-MX" sz="2400" dirty="0">
                <a:latin typeface="Times New Roman" panose="02020603050405020304" pitchFamily="18" charset="0"/>
                <a:ea typeface="Arial Unicode MS" charset="-128"/>
                <a:cs typeface="Times New Roman" panose="02020603050405020304" pitchFamily="18" charset="0"/>
              </a:rPr>
              <a:t>±</a:t>
            </a:r>
            <a:r>
              <a:rPr lang="es-ES" altLang="es-MX" sz="2400" dirty="0">
                <a:latin typeface="Times New Roman" panose="02020603050405020304" pitchFamily="18" charset="0"/>
                <a:ea typeface="Arial Unicode MS" charset="-128"/>
                <a:cs typeface="Times New Roman" panose="02020603050405020304" pitchFamily="18" charset="0"/>
              </a:rPr>
              <a:t> desviación estándar de tres réplicas. </a:t>
            </a:r>
            <a:r>
              <a:rPr lang="es-MX" altLang="es-MX" sz="2400" dirty="0">
                <a:latin typeface="Times New Roman" panose="02020603050405020304" pitchFamily="18" charset="0"/>
                <a:ea typeface="Arial Unicode MS" charset="-128"/>
                <a:cs typeface="Times New Roman" panose="02020603050405020304" pitchFamily="18" charset="0"/>
              </a:rPr>
              <a:t>Diferentes letras en la misma columna indican diferencia estadísticamente significativa por la prueba de </a:t>
            </a:r>
            <a:r>
              <a:rPr lang="es-MX" altLang="es-MX" sz="2400" dirty="0" err="1">
                <a:latin typeface="Times New Roman" panose="02020603050405020304" pitchFamily="18" charset="0"/>
                <a:ea typeface="Arial Unicode MS" charset="-128"/>
                <a:cs typeface="Times New Roman" panose="02020603050405020304" pitchFamily="18" charset="0"/>
              </a:rPr>
              <a:t>Tukey</a:t>
            </a:r>
            <a:r>
              <a:rPr lang="es-MX" altLang="es-MX" sz="2400" dirty="0">
                <a:latin typeface="Times New Roman" panose="02020603050405020304" pitchFamily="18" charset="0"/>
                <a:ea typeface="Arial Unicode MS" charset="-128"/>
                <a:cs typeface="Times New Roman" panose="02020603050405020304" pitchFamily="18" charset="0"/>
              </a:rPr>
              <a:t> (p &lt; 0.05). </a:t>
            </a:r>
            <a:r>
              <a:rPr lang="es-ES" altLang="es-MX" sz="2400" dirty="0">
                <a:latin typeface="Times New Roman" panose="02020603050405020304" pitchFamily="18" charset="0"/>
                <a:ea typeface="Arial Unicode MS" charset="-128"/>
                <a:cs typeface="Times New Roman" panose="02020603050405020304" pitchFamily="18" charset="0"/>
              </a:rPr>
              <a:t>E</a:t>
            </a:r>
            <a:r>
              <a:rPr lang="es-ES" altLang="es-MX" sz="2400" dirty="0" bmk="">
                <a:latin typeface="Times New Roman" panose="02020603050405020304" pitchFamily="18" charset="0"/>
                <a:ea typeface="Arial Unicode MS" charset="-128"/>
                <a:cs typeface="Times New Roman" panose="02020603050405020304" pitchFamily="18" charset="0"/>
              </a:rPr>
              <a:t>AG = equivalentes de ácido gálico; EQ = equivalentes de </a:t>
            </a:r>
            <a:r>
              <a:rPr lang="es-ES" altLang="es-MX" sz="2400" dirty="0" err="1" bmk="">
                <a:latin typeface="Times New Roman" panose="02020603050405020304" pitchFamily="18" charset="0"/>
                <a:ea typeface="Arial Unicode MS" charset="-128"/>
                <a:cs typeface="Times New Roman" panose="02020603050405020304" pitchFamily="18" charset="0"/>
              </a:rPr>
              <a:t>quercetina</a:t>
            </a:r>
            <a:r>
              <a:rPr lang="es-ES" altLang="es-MX" sz="2400" dirty="0" bmk="">
                <a:latin typeface="Times New Roman" panose="02020603050405020304" pitchFamily="18" charset="0"/>
                <a:ea typeface="Arial Unicode MS" charset="-128"/>
                <a:cs typeface="Times New Roman" panose="02020603050405020304" pitchFamily="18" charset="0"/>
              </a:rPr>
              <a:t>;</a:t>
            </a:r>
            <a:r>
              <a:rPr lang="es-ES" altLang="es-MX" sz="2400" dirty="0" bmk="_Hlk45816479">
                <a:latin typeface="Times New Roman" panose="02020603050405020304" pitchFamily="18" charset="0"/>
                <a:ea typeface="Arial Unicode MS" charset="-128"/>
                <a:cs typeface="Times New Roman" panose="02020603050405020304" pitchFamily="18" charset="0"/>
              </a:rPr>
              <a:t> </a:t>
            </a:r>
            <a:r>
              <a:rPr lang="es-ES" altLang="es-MX" sz="2400" dirty="0">
                <a:latin typeface="Times New Roman" panose="02020603050405020304" pitchFamily="18" charset="0"/>
                <a:ea typeface="Arial Unicode MS" charset="-128"/>
                <a:cs typeface="Times New Roman" panose="02020603050405020304" pitchFamily="18" charset="0"/>
              </a:rPr>
              <a:t>TA: tratamiento A; TMA; tratamiento MA.</a:t>
            </a:r>
            <a:endParaRPr lang="es-ES" altLang="es-MX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Imagen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2421" y="21258094"/>
            <a:ext cx="13680000" cy="5978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16947918" y="27289200"/>
            <a:ext cx="13680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MX" altLang="es-MX" sz="2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Figura 1.</a:t>
            </a:r>
            <a:r>
              <a:rPr lang="es-MX" altLang="es-MX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s-MX" altLang="es-MX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Cromatograma</a:t>
            </a:r>
            <a:r>
              <a:rPr lang="es-MX" altLang="es-MX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x</a:t>
            </a:r>
            <a:r>
              <a:rPr lang="es-MX" altLang="es-MX" sz="2400" i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s-MX" altLang="es-MX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B4CA64E-57FC-4E8C-B72D-61B38A70BF45}"/>
              </a:ext>
            </a:extLst>
          </p:cNvPr>
          <p:cNvSpPr txBox="1">
            <a:spLocks/>
          </p:cNvSpPr>
          <p:nvPr/>
        </p:nvSpPr>
        <p:spPr>
          <a:xfrm>
            <a:off x="1765340" y="32142272"/>
            <a:ext cx="13680000" cy="126000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1619951" rtl="0" eaLnBrk="1" latinLnBrk="0" hangingPunct="1">
              <a:spcBef>
                <a:spcPct val="20000"/>
              </a:spcBef>
              <a:spcAft>
                <a:spcPts val="2126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9921" b="0" kern="1200" cap="none">
                <a:solidFill>
                  <a:schemeClr val="accent1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1619951" indent="0" algn="l" defTabSz="1619951" rtl="0" eaLnBrk="1" latinLnBrk="0" hangingPunct="1">
              <a:spcBef>
                <a:spcPct val="20000"/>
              </a:spcBef>
              <a:spcAft>
                <a:spcPts val="2126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7086" b="1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3239902" indent="0" algn="l" defTabSz="1619951" rtl="0" eaLnBrk="1" latinLnBrk="0" hangingPunct="1">
              <a:spcBef>
                <a:spcPct val="20000"/>
              </a:spcBef>
              <a:spcAft>
                <a:spcPts val="2126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6378" b="1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4859853" indent="0" algn="l" defTabSz="1619951" rtl="0" eaLnBrk="1" latinLnBrk="0" hangingPunct="1">
              <a:spcBef>
                <a:spcPct val="20000"/>
              </a:spcBef>
              <a:spcAft>
                <a:spcPts val="2126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5669" b="1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6479804" indent="0" algn="l" defTabSz="1619951" rtl="0" eaLnBrk="1" latinLnBrk="0" hangingPunct="1">
              <a:spcBef>
                <a:spcPct val="20000"/>
              </a:spcBef>
              <a:spcAft>
                <a:spcPts val="2126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5669" b="1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8099755" indent="0" algn="l" defTabSz="1619951" rtl="0" eaLnBrk="1" latinLnBrk="0" hangingPunct="1">
              <a:spcBef>
                <a:spcPct val="20000"/>
              </a:spcBef>
              <a:spcAft>
                <a:spcPts val="2126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5669" b="1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9719706" indent="0" algn="l" defTabSz="1619951" rtl="0" eaLnBrk="1" latinLnBrk="0" hangingPunct="1">
              <a:spcBef>
                <a:spcPct val="20000"/>
              </a:spcBef>
              <a:spcAft>
                <a:spcPts val="2126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5669" b="1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11339657" indent="0" algn="l" defTabSz="1619951" rtl="0" eaLnBrk="1" latinLnBrk="0" hangingPunct="1">
              <a:spcBef>
                <a:spcPct val="20000"/>
              </a:spcBef>
              <a:spcAft>
                <a:spcPts val="2126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5669" b="1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12959608" indent="0" algn="l" defTabSz="1619951" rtl="0" eaLnBrk="1" latinLnBrk="0" hangingPunct="1">
              <a:spcBef>
                <a:spcPct val="20000"/>
              </a:spcBef>
              <a:spcAft>
                <a:spcPts val="2126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5669" b="1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s-MX" sz="40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RESULTADOS Y DISCUSIÓN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5BF82E4-5BEE-4A14-A7B6-F324AE56AA99}"/>
              </a:ext>
            </a:extLst>
          </p:cNvPr>
          <p:cNvSpPr txBox="1"/>
          <p:nvPr/>
        </p:nvSpPr>
        <p:spPr>
          <a:xfrm>
            <a:off x="1733168" y="33680012"/>
            <a:ext cx="13680000" cy="5400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s-MX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Para esta sección se requiere la descripción textual enfocada a la información y aspectos relevantes de los resultados. Sumado a su  discusión  e interpretación de resultados y su comparación objetiva e imparcial con los de otros trabajos similares, así como, la relación entre los resultados y los objetivos (o hipótesis) planteados. La información debe estar citada según el formato APA. Como parte de los resultados se pueden incluir Cuadros, Figuras y Fotografías con sus respectivos títulos, descripciones y citas. Por ejemplo:</a:t>
            </a:r>
          </a:p>
          <a:p>
            <a:pPr algn="just"/>
            <a:endParaRPr lang="es-E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Título 1"/>
          <p:cNvSpPr txBox="1">
            <a:spLocks/>
          </p:cNvSpPr>
          <p:nvPr/>
        </p:nvSpPr>
        <p:spPr>
          <a:xfrm>
            <a:off x="7742235" y="3323979"/>
            <a:ext cx="18613937" cy="1836373"/>
          </a:xfrm>
          <a:prstGeom prst="rect">
            <a:avLst/>
          </a:prstGeom>
          <a:ln>
            <a:noFill/>
          </a:ln>
        </p:spPr>
        <p:txBody>
          <a:bodyPr>
            <a:normAutofit/>
          </a:bodyPr>
          <a:lstStyle>
            <a:lvl1pPr algn="l" defTabSz="3239902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17007" kern="1200" spc="-177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3600" b="1" dirty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es-MX" sz="71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TÍTULO</a:t>
            </a:r>
            <a:r>
              <a:rPr lang="es-MX" sz="7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s-MX" sz="3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Debe contener las palabras claves de su ponencia de forma precisa y clara, máximo 15 palabras</a:t>
            </a:r>
            <a:endParaRPr lang="es-MX" sz="72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173633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383</TotalTime>
  <Words>629</Words>
  <Application>Microsoft Office PowerPoint</Application>
  <PresentationFormat>Personalizado</PresentationFormat>
  <Paragraphs>62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Arial</vt:lpstr>
      <vt:lpstr>Arial Narrow</vt:lpstr>
      <vt:lpstr>Calibri</vt:lpstr>
      <vt:lpstr>Calibri Light</vt:lpstr>
      <vt:lpstr>Times New Roman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M.C. Leidi Cruz</dc:creator>
  <cp:lastModifiedBy>Leidy Laura Cruz</cp:lastModifiedBy>
  <cp:revision>29</cp:revision>
  <dcterms:created xsi:type="dcterms:W3CDTF">2020-08-26T18:07:03Z</dcterms:created>
  <dcterms:modified xsi:type="dcterms:W3CDTF">2020-08-31T18:09:55Z</dcterms:modified>
</cp:coreProperties>
</file>